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21"/>
  </p:notesMasterIdLst>
  <p:sldIdLst>
    <p:sldId id="256" r:id="rId2"/>
    <p:sldId id="281" r:id="rId3"/>
    <p:sldId id="282" r:id="rId4"/>
    <p:sldId id="261" r:id="rId5"/>
    <p:sldId id="262" r:id="rId6"/>
    <p:sldId id="265" r:id="rId7"/>
    <p:sldId id="270" r:id="rId8"/>
    <p:sldId id="266" r:id="rId9"/>
    <p:sldId id="268" r:id="rId10"/>
    <p:sldId id="267" r:id="rId11"/>
    <p:sldId id="269" r:id="rId12"/>
    <p:sldId id="271" r:id="rId13"/>
    <p:sldId id="272" r:id="rId14"/>
    <p:sldId id="273" r:id="rId15"/>
    <p:sldId id="275" r:id="rId16"/>
    <p:sldId id="274" r:id="rId17"/>
    <p:sldId id="276" r:id="rId18"/>
    <p:sldId id="277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709" autoAdjust="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8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E0120-4649-4EF0-AF7F-AC481E994BB3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F632A-C5C7-4C8F-8237-61D0CD5781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F632A-C5C7-4C8F-8237-61D0CD57819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F632A-C5C7-4C8F-8237-61D0CD57819F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E5ADC89-6735-4DF0-B37D-A16F3D4D672F}" type="datetimeFigureOut">
              <a:rPr lang="en-US" smtClean="0"/>
              <a:pPr/>
              <a:t>7/16/2009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36FF96E-E71A-4E7D-82D6-76F09B4656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 spd="med">
    <p:pull dir="rd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DWIs: A GUIDE FOR THE GENERAL PRACTITIONER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RANDY</a:t>
            </a:r>
            <a:r>
              <a:rPr lang="en-US" b="1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T. LEAVITT</a:t>
            </a:r>
          </a:p>
          <a:p>
            <a:r>
              <a:rPr lang="en-US" b="1" dirty="0" smtClean="0"/>
              <a:t>AUSTIN, TEXAS</a:t>
            </a:r>
            <a:endParaRPr lang="en-US" b="1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DWI Related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Cost already incurred-bail, personal bond fee, ignition interlock device</a:t>
            </a:r>
          </a:p>
          <a:p>
            <a:r>
              <a:rPr lang="en-US" dirty="0" smtClean="0"/>
              <a:t>Occupational license $250 filing fees</a:t>
            </a:r>
          </a:p>
          <a:p>
            <a:r>
              <a:rPr lang="en-US" dirty="0" smtClean="0"/>
              <a:t>Reinstatement fee for driver’s license $125. </a:t>
            </a:r>
          </a:p>
          <a:p>
            <a:r>
              <a:rPr lang="en-US" dirty="0" smtClean="0"/>
              <a:t>Counseling evaluation $55</a:t>
            </a:r>
          </a:p>
          <a:p>
            <a:r>
              <a:rPr lang="en-US" dirty="0" smtClean="0"/>
              <a:t>Counseling course $150</a:t>
            </a:r>
          </a:p>
          <a:p>
            <a:r>
              <a:rPr lang="en-US" dirty="0" smtClean="0"/>
              <a:t>Supervision fees $60 per month</a:t>
            </a:r>
          </a:p>
          <a:p>
            <a:r>
              <a:rPr lang="en-US" dirty="0" smtClean="0"/>
              <a:t>Insurance, surcharges, fines and court cost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II: ALR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Request hearing within 15 days of arrest</a:t>
            </a:r>
          </a:p>
          <a:p>
            <a:r>
              <a:rPr lang="en-US" dirty="0" smtClean="0"/>
              <a:t>Discovery </a:t>
            </a:r>
            <a:r>
              <a:rPr lang="en-US" dirty="0" smtClean="0"/>
              <a:t>request-see 1 Tex. Admin. Code 159.151(1)</a:t>
            </a:r>
          </a:p>
          <a:p>
            <a:r>
              <a:rPr lang="en-US" dirty="0" smtClean="0"/>
              <a:t>Continuances –first one automatic if requested </a:t>
            </a:r>
            <a:r>
              <a:rPr lang="en-US" dirty="0" smtClean="0"/>
              <a:t>5 business </a:t>
            </a:r>
            <a:r>
              <a:rPr lang="en-US" dirty="0" smtClean="0"/>
              <a:t>days prior to hearing</a:t>
            </a:r>
          </a:p>
          <a:p>
            <a:r>
              <a:rPr lang="en-US" dirty="0" smtClean="0"/>
              <a:t>Subpoenas- your responsibility to get officer </a:t>
            </a:r>
            <a:r>
              <a:rPr lang="en-US" dirty="0" smtClean="0"/>
              <a:t>there</a:t>
            </a:r>
            <a:endParaRPr lang="en-US" dirty="0" smtClean="0"/>
          </a:p>
          <a:p>
            <a:r>
              <a:rPr lang="en-US" dirty="0" smtClean="0"/>
              <a:t>Hearing-opportunity for free </a:t>
            </a:r>
            <a:r>
              <a:rPr lang="en-US" dirty="0" smtClean="0"/>
              <a:t>deposition-do not waive it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 III: Cross examination of the arresting officer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Remember DWI is an opinion evidence case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-nearly every DWI case filed </a:t>
            </a:r>
            <a:r>
              <a:rPr lang="en-US" dirty="0" smtClean="0"/>
              <a:t>today has </a:t>
            </a:r>
            <a:r>
              <a:rPr lang="en-US" dirty="0" smtClean="0"/>
              <a:t>a  </a:t>
            </a:r>
            <a:r>
              <a:rPr lang="en-US" dirty="0" smtClean="0"/>
              <a:t>	video </a:t>
            </a:r>
            <a:r>
              <a:rPr lang="en-US" dirty="0" smtClean="0"/>
              <a:t>tape of the arrest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-convince the jury that their opinion is 	as good as the officers</a:t>
            </a: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the Jury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a</a:t>
            </a:r>
            <a:r>
              <a:rPr lang="en-US" dirty="0" smtClean="0"/>
              <a:t>) the defendant’s emotional and/or physical condition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b</a:t>
            </a:r>
            <a:r>
              <a:rPr lang="en-US" dirty="0" smtClean="0"/>
              <a:t>) test are administered under difficult conditions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c</a:t>
            </a:r>
            <a:r>
              <a:rPr lang="en-US" dirty="0" smtClean="0"/>
              <a:t>) the officer is biased in his analysis and/or exaggerated the results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d</a:t>
            </a:r>
            <a:r>
              <a:rPr lang="en-US" dirty="0" smtClean="0"/>
              <a:t>) the test are not as easily performed as the officer would make it seem</a:t>
            </a: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Predisposition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Once the officer has observed bad driving coupled with the smell of alcohol, he is predisposed to believing one is intoxicated</a:t>
            </a:r>
          </a:p>
          <a:p>
            <a:endParaRPr lang="en-US" dirty="0" smtClean="0"/>
          </a:p>
          <a:p>
            <a:r>
              <a:rPr lang="en-US" dirty="0" smtClean="0"/>
              <a:t>By the time the FSTs are given the officer has made up his mind, he is only now in the mode of evidence gathering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Officers bias or prejudice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DWI Task Force</a:t>
            </a:r>
          </a:p>
          <a:p>
            <a:r>
              <a:rPr lang="en-US" dirty="0" smtClean="0"/>
              <a:t>Overtime</a:t>
            </a:r>
          </a:p>
          <a:p>
            <a:r>
              <a:rPr lang="en-US" dirty="0" smtClean="0"/>
              <a:t>Made the arrest and now committed</a:t>
            </a:r>
          </a:p>
          <a:p>
            <a:r>
              <a:rPr lang="en-US" dirty="0" smtClean="0"/>
              <a:t>Distinguish between probable cause and beyond a reasonable doubt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 the Officer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Should be done at pretrial or ALR hearing first</a:t>
            </a:r>
          </a:p>
          <a:p>
            <a:r>
              <a:rPr lang="en-US" dirty="0" smtClean="0"/>
              <a:t>Make him commit at what point he believe the defendant was intoxicated</a:t>
            </a:r>
          </a:p>
          <a:p>
            <a:r>
              <a:rPr lang="en-US" dirty="0" smtClean="0"/>
              <a:t>Generally they will state no one test persuaded them but it was the cumulative effect of all the test </a:t>
            </a:r>
          </a:p>
          <a:p>
            <a:r>
              <a:rPr lang="en-US" dirty="0" smtClean="0"/>
              <a:t>Therefore take each test and point out that test standing alone is not sufficient to believe one is intoxicated</a:t>
            </a: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676400"/>
          </a:xfrm>
        </p:spPr>
        <p:txBody>
          <a:bodyPr>
            <a:normAutofit fontScale="90000"/>
          </a:bodyPr>
          <a:lstStyle/>
          <a:p>
            <a:r>
              <a:rPr lang="en-US" dirty="0"/>
              <a:t>O</a:t>
            </a:r>
            <a:r>
              <a:rPr lang="en-US" dirty="0" smtClean="0"/>
              <a:t>bservations that </a:t>
            </a:r>
            <a:r>
              <a:rPr lang="en-US" dirty="0" smtClean="0"/>
              <a:t>are consistent with sobriety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Make a list of positives/negatives</a:t>
            </a:r>
          </a:p>
          <a:p>
            <a:r>
              <a:rPr lang="en-US" dirty="0" smtClean="0"/>
              <a:t>No bad driving</a:t>
            </a:r>
            <a:endParaRPr lang="en-US" dirty="0" smtClean="0"/>
          </a:p>
          <a:p>
            <a:r>
              <a:rPr lang="en-US" dirty="0" smtClean="0"/>
              <a:t>Easily </a:t>
            </a:r>
            <a:r>
              <a:rPr lang="en-US" dirty="0" smtClean="0"/>
              <a:t>produced his DL</a:t>
            </a:r>
          </a:p>
          <a:p>
            <a:r>
              <a:rPr lang="en-US" dirty="0" smtClean="0"/>
              <a:t>Located insurance no problem</a:t>
            </a:r>
          </a:p>
          <a:p>
            <a:r>
              <a:rPr lang="en-US" dirty="0" smtClean="0"/>
              <a:t>Got out of car when asked to do so</a:t>
            </a:r>
          </a:p>
          <a:p>
            <a:r>
              <a:rPr lang="en-US" dirty="0" smtClean="0"/>
              <a:t>Didn’t use car for support</a:t>
            </a:r>
          </a:p>
          <a:p>
            <a:r>
              <a:rPr lang="en-US" dirty="0" smtClean="0"/>
              <a:t>No noticeable sway while doing the HGN</a:t>
            </a:r>
          </a:p>
          <a:p>
            <a:r>
              <a:rPr lang="en-US" dirty="0" smtClean="0"/>
              <a:t>Cooperative</a:t>
            </a:r>
          </a:p>
          <a:p>
            <a:r>
              <a:rPr lang="en-US" dirty="0" smtClean="0"/>
              <a:t>No slurred speech, on and on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Officer opinion as to loss of normal use is no better than the juries</a:t>
            </a:r>
          </a:p>
          <a:p>
            <a:r>
              <a:rPr lang="en-US" dirty="0" smtClean="0"/>
              <a:t>Can’t lose question-if he says it is then he comes across as better than jury</a:t>
            </a:r>
          </a:p>
          <a:p>
            <a:r>
              <a:rPr lang="en-US" dirty="0" smtClean="0"/>
              <a:t>If he admits it then jury can now disregard his opinion and form their own from the video</a:t>
            </a:r>
          </a:p>
          <a:p>
            <a:r>
              <a:rPr lang="en-US" dirty="0" smtClean="0"/>
              <a:t>Lastly, officer’s job is to determine probable </a:t>
            </a:r>
            <a:r>
              <a:rPr lang="en-US" dirty="0" smtClean="0"/>
              <a:t>cause-jury’s </a:t>
            </a:r>
            <a:r>
              <a:rPr lang="en-US" dirty="0" smtClean="0"/>
              <a:t>duty is to be convinced beyond a reasonable doubt</a:t>
            </a: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Thank You and Good Luck!</a:t>
            </a: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areas to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1. Initial call </a:t>
            </a:r>
            <a:r>
              <a:rPr lang="en-US" dirty="0" smtClean="0"/>
              <a:t>and client interview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>
              <a:buNone/>
            </a:pPr>
            <a:r>
              <a:rPr lang="en-US" dirty="0" smtClean="0"/>
              <a:t>2. ALR </a:t>
            </a:r>
            <a:r>
              <a:rPr lang="en-US" dirty="0" smtClean="0"/>
              <a:t>Process-briefly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3. Cross examination of the arresting officer</a:t>
            </a: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 I: Initial call and client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Defendant is in custody and in the presence of the officer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Remind yourself and your potential client that everything may be recorded</a:t>
            </a: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DO’S AND DON’Ts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Do be polite and courteous</a:t>
            </a:r>
          </a:p>
          <a:p>
            <a:r>
              <a:rPr lang="en-US" dirty="0" smtClean="0"/>
              <a:t>Do give officer your name and driver license </a:t>
            </a:r>
          </a:p>
          <a:p>
            <a:r>
              <a:rPr lang="en-US" dirty="0" smtClean="0"/>
              <a:t>Do stay awake</a:t>
            </a:r>
          </a:p>
          <a:p>
            <a:r>
              <a:rPr lang="en-US" dirty="0" smtClean="0"/>
              <a:t>Do nothing else</a:t>
            </a:r>
          </a:p>
          <a:p>
            <a:r>
              <a:rPr lang="en-US" dirty="0" smtClean="0"/>
              <a:t>Do shut up!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Don’t take any road side test</a:t>
            </a:r>
          </a:p>
          <a:p>
            <a:r>
              <a:rPr lang="en-US" dirty="0" smtClean="0"/>
              <a:t>Don’t take a breath or blood test</a:t>
            </a:r>
          </a:p>
          <a:p>
            <a:r>
              <a:rPr lang="en-US" dirty="0" smtClean="0"/>
              <a:t>Don’t  be argumentative with the officer</a:t>
            </a:r>
          </a:p>
          <a:p>
            <a:r>
              <a:rPr lang="en-US" dirty="0" smtClean="0"/>
              <a:t>Don’t fall asleep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 the process</a:t>
            </a:r>
          </a:p>
          <a:p>
            <a:endParaRPr lang="en-US" dirty="0" smtClean="0"/>
          </a:p>
          <a:p>
            <a:r>
              <a:rPr lang="en-US" dirty="0" smtClean="0"/>
              <a:t>Dual tracks in DWI representation-driver’s license issues and the DWI charges are on separate tracks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a) ALR process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b) County court process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Driver’s license and ALR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Temporary permit good for 40 days</a:t>
            </a:r>
          </a:p>
          <a:p>
            <a:r>
              <a:rPr lang="en-US" dirty="0" smtClean="0"/>
              <a:t>Occupational license usually available</a:t>
            </a:r>
          </a:p>
          <a:p>
            <a:r>
              <a:rPr lang="en-US" dirty="0" smtClean="0"/>
              <a:t>Effect of a request for a hearing on DL suspension</a:t>
            </a:r>
          </a:p>
          <a:p>
            <a:r>
              <a:rPr lang="en-US" dirty="0" smtClean="0"/>
              <a:t>Periods of suspension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Suspensions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Refusal- 180 days first time, two years if prior contact</a:t>
            </a:r>
          </a:p>
          <a:p>
            <a:r>
              <a:rPr lang="en-US" dirty="0" smtClean="0"/>
              <a:t>Failure- 90 days first time, one year if prior contact</a:t>
            </a:r>
          </a:p>
          <a:p>
            <a:r>
              <a:rPr lang="en-US" dirty="0" smtClean="0"/>
              <a:t>See chart in Appendix E and F for occupational license and waiting periods</a:t>
            </a: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DWI 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5" indent="-342900"/>
            <a:endParaRPr lang="en-US" sz="2800" dirty="0" smtClean="0">
              <a:solidFill>
                <a:schemeClr val="tx1"/>
              </a:solidFill>
            </a:endParaRPr>
          </a:p>
          <a:p>
            <a:pPr marL="342900" lvl="5" indent="-342900"/>
            <a:r>
              <a:rPr lang="en-US" sz="2800" dirty="0" smtClean="0">
                <a:solidFill>
                  <a:schemeClr val="tx1"/>
                </a:solidFill>
              </a:rPr>
              <a:t>Court system-who is the judge, the prosecutor, court settings, potential punishment, how long of process, etc.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/>
              <a:t>Explain the legal definition of intoxication</a:t>
            </a:r>
          </a:p>
          <a:p>
            <a:r>
              <a:rPr lang="en-US" sz="2800" dirty="0" smtClean="0"/>
              <a:t>If a non breath test case- loss of the normal use of mental or physical faculties</a:t>
            </a:r>
          </a:p>
          <a:p>
            <a:r>
              <a:rPr lang="en-US" sz="2800" dirty="0" smtClean="0"/>
              <a:t>Explain </a:t>
            </a:r>
            <a:r>
              <a:rPr lang="en-US" sz="2800" dirty="0" smtClean="0"/>
              <a:t>that is the central issue a jury will have to decide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attorney client privilege</a:t>
            </a:r>
          </a:p>
          <a:p>
            <a:r>
              <a:rPr lang="en-US" dirty="0" smtClean="0"/>
              <a:t>Be thorough-find out everything they did that day </a:t>
            </a:r>
          </a:p>
          <a:p>
            <a:r>
              <a:rPr lang="en-US" dirty="0" smtClean="0"/>
              <a:t>What they had to eat, drink where who with what time</a:t>
            </a:r>
          </a:p>
          <a:p>
            <a:r>
              <a:rPr lang="en-US" dirty="0" smtClean="0"/>
              <a:t>Find out medical back ground, knee injuries, back problems, vertigo anything that might affect their balance, weight, age</a:t>
            </a: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250</TotalTime>
  <Words>676</Words>
  <Application>Microsoft Office PowerPoint</Application>
  <PresentationFormat>On-screen Show (4:3)</PresentationFormat>
  <Paragraphs>115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Opulent</vt:lpstr>
      <vt:lpstr>DWIs: A GUIDE FOR THE GENERAL PRACTITIONER </vt:lpstr>
      <vt:lpstr>Three areas to cover</vt:lpstr>
      <vt:lpstr>Part I: Initial call and client interview</vt:lpstr>
      <vt:lpstr>DO’S AND DON’Ts</vt:lpstr>
      <vt:lpstr>Client Interviews</vt:lpstr>
      <vt:lpstr>Driver’s license and ALR</vt:lpstr>
      <vt:lpstr>Suspensions </vt:lpstr>
      <vt:lpstr>DWI Charge</vt:lpstr>
      <vt:lpstr>Facts </vt:lpstr>
      <vt:lpstr>DWI Related Cost</vt:lpstr>
      <vt:lpstr>Part II: ALR Process</vt:lpstr>
      <vt:lpstr>Part III: Cross examination of the arresting officer</vt:lpstr>
      <vt:lpstr>Focus the Jury</vt:lpstr>
      <vt:lpstr>Predisposition </vt:lpstr>
      <vt:lpstr>Officers bias or prejudice</vt:lpstr>
      <vt:lpstr>Limit the Officer</vt:lpstr>
      <vt:lpstr>Observations that are consistent with sobriety </vt:lpstr>
      <vt:lpstr>Conclusion</vt:lpstr>
      <vt:lpstr>      Thank You and Good Luck!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DWIs: A GUIDE FOR THE GENERAL PRACTITIONER </dc:title>
  <dc:creator> </dc:creator>
  <cp:lastModifiedBy> </cp:lastModifiedBy>
  <cp:revision>33</cp:revision>
  <dcterms:created xsi:type="dcterms:W3CDTF">2009-07-16T14:18:31Z</dcterms:created>
  <dcterms:modified xsi:type="dcterms:W3CDTF">2009-07-16T19:22:57Z</dcterms:modified>
</cp:coreProperties>
</file>